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58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Module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29.7 Forfeitures Forecast Using Excel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58001" y="915611"/>
            <a:ext cx="4675997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17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29.8 Forfeitures Forecast Using Excel, With Future Years Added </a:t>
            </a:r>
            <a:r>
              <a:rPr lang="en-US" dirty="0" smtClean="0"/>
              <a:t>Manually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8700" y="1965450"/>
            <a:ext cx="10134600" cy="300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0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Figure 29.9 Forfeitures Forecast Using Excel, With Formula </a:t>
            </a:r>
            <a:r>
              <a:rPr lang="en-US" dirty="0" smtClean="0"/>
              <a:t>Shown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05425" y="1925053"/>
            <a:ext cx="8049227" cy="436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819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Figure 29.10 Exponential Smoothing Dialog: Damping Factor </a:t>
            </a:r>
            <a:r>
              <a:rPr lang="en-US" dirty="0" smtClean="0"/>
              <a:t>Option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5525" y="1963403"/>
            <a:ext cx="7600950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088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5864440"/>
              </p:ext>
            </p:extLst>
          </p:nvPr>
        </p:nvGraphicFramePr>
        <p:xfrm>
          <a:off x="1676400" y="2412564"/>
          <a:ext cx="10515600" cy="308457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505200"/>
                <a:gridCol w="3505200"/>
                <a:gridCol w="35052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Period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ME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RMSE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MA3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(266)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1663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MA5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(370)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1676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MA7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>
                          <a:effectLst/>
                        </a:rPr>
                        <a:t>(575)</a:t>
                      </a:r>
                      <a:endParaRPr lang="en-US" sz="4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</a:rPr>
                        <a:t>1738</a:t>
                      </a:r>
                      <a:endParaRPr lang="en-US" sz="4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7887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Figure 29.11 Exponential Smoothing Output Graph, With Dampening Factor at </a:t>
            </a:r>
            <a:r>
              <a:rPr lang="en-US" dirty="0" smtClean="0"/>
              <a:t>0.7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8589" y="1690688"/>
            <a:ext cx="8694821" cy="500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37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Modified Holt Exponential Smoothing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612775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612775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761718" y="2438400"/>
                <a:ext cx="230249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i="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1718" y="2438400"/>
                <a:ext cx="2302490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735050" y="2961620"/>
                <a:ext cx="272189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sz="28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800" i="0">
                          <a:latin typeface="Cambria Math" panose="02040503050406030204" pitchFamily="18" charset="0"/>
                        </a:rPr>
                        <m:t>β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050" y="2961620"/>
                <a:ext cx="2721899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82814" y="3484840"/>
                <a:ext cx="242637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814" y="3484840"/>
                <a:ext cx="2426370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2640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418874" y="2462688"/>
                <a:ext cx="3354252" cy="1270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pos m:val="top"/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en-US" sz="3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bar>
                                    <m:barPr>
                                      <m:pos m:val="top"/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bar>
                                </m:e>
                                <m:sub>
                                  <m:r>
                                    <a:rPr lang="en-US" sz="36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874" y="2462688"/>
                <a:ext cx="3354252" cy="12703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547610" y="4099568"/>
                <a:ext cx="5096780" cy="13371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600" i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sz="3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bar>
                        </m:e>
                        <m:sub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600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600" i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3600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US" sz="3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7610" y="4099568"/>
                <a:ext cx="5096780" cy="133716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8435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979" y="637841"/>
            <a:ext cx="309211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Figure 29.12 Trending Data Forecast Using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5318" y="0"/>
            <a:ext cx="5205355" cy="656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86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29.13 Trending Data Forecast Using Excel: Calculation of </a:t>
            </a:r>
            <a:r>
              <a:rPr lang="en-US" i="1" dirty="0"/>
              <a:t>Ᾱ</a:t>
            </a:r>
            <a:r>
              <a:rPr lang="en-US" baseline="-25000" dirty="0"/>
              <a:t>1 </a:t>
            </a:r>
            <a:r>
              <a:rPr lang="en-US" dirty="0"/>
              <a:t>and </a:t>
            </a:r>
            <a:r>
              <a:rPr lang="en-US" i="1" dirty="0"/>
              <a:t>Ᾱ</a:t>
            </a:r>
            <a:r>
              <a:rPr lang="en-US" baseline="-25000" dirty="0"/>
              <a:t>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7223" y="1690688"/>
            <a:ext cx="8037553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Forecast </a:t>
            </a:r>
            <a:r>
              <a:rPr lang="en-US" dirty="0"/>
              <a:t>nontrending, nonseasonal data using simple exponential smoothing</a:t>
            </a:r>
          </a:p>
          <a:p>
            <a:pPr lvl="0"/>
            <a:r>
              <a:rPr lang="en-US" dirty="0"/>
              <a:t>Forecast trending nonseasonal data using modified Holt exponential smoothing</a:t>
            </a:r>
          </a:p>
          <a:p>
            <a:pPr lvl="0"/>
            <a:r>
              <a:rPr lang="en-US" dirty="0"/>
              <a:t>Compare exponential smoothing with a moving average</a:t>
            </a:r>
          </a:p>
          <a:p>
            <a:pPr lvl="0"/>
            <a:r>
              <a:rPr lang="en-US" dirty="0"/>
              <a:t>Use judgment in making a forecast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242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29.14 shows </a:t>
            </a:r>
            <a:r>
              <a:rPr lang="en-US" i="1" dirty="0"/>
              <a:t>Ᾱ</a:t>
            </a:r>
            <a:r>
              <a:rPr lang="en-US" baseline="-25000" dirty="0"/>
              <a:t>2 </a:t>
            </a:r>
            <a:r>
              <a:rPr lang="en-US" dirty="0"/>
              <a:t>minus </a:t>
            </a:r>
            <a:r>
              <a:rPr lang="en-US" i="1" dirty="0"/>
              <a:t>Ᾱ</a:t>
            </a:r>
            <a:r>
              <a:rPr lang="en-US" baseline="-25000" dirty="0"/>
              <a:t>1</a:t>
            </a:r>
            <a:r>
              <a:rPr lang="en-US" dirty="0"/>
              <a:t> in cell L3.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95580"/>
            <a:ext cx="12077700" cy="308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24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29.15 Trending Data Forecast Using Excel: Calculating </a:t>
            </a:r>
            <a:r>
              <a:rPr lang="en-US" i="1" dirty="0"/>
              <a:t>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" y="2434182"/>
            <a:ext cx="12077700" cy="312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696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29.16 Trending Data Forecast Using Excel: Calculating </a:t>
            </a:r>
            <a:r>
              <a:rPr lang="en-US" i="1" dirty="0"/>
              <a:t>B</a:t>
            </a:r>
            <a:r>
              <a:rPr lang="en-US" baseline="-25000" dirty="0"/>
              <a:t>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684" y="2422358"/>
            <a:ext cx="11580632" cy="297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79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29.17 Trending Data Forecast Using Excel: Calculating the Initial Trend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842" y="2534651"/>
            <a:ext cx="11502190" cy="277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3344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29.18 Trending Data Forecast Using Excel: Calculating </a:t>
            </a:r>
            <a:r>
              <a:rPr lang="en-US" i="1" dirty="0"/>
              <a:t>S</a:t>
            </a:r>
            <a:r>
              <a:rPr lang="en-US" baseline="-25000" dirty="0"/>
              <a:t>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3137" y="2241675"/>
            <a:ext cx="11357810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401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Figure 29.19 Trending Data Forecast Using Excel: Calculating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 t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" y="1690688"/>
            <a:ext cx="12047621" cy="396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2437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Figure 29.20 Trending Data Forecast Using Excel: Calculating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 t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0" y="2004397"/>
            <a:ext cx="11985959" cy="445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192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Figure 29.21 Trending Data Forecast Using Excel: Adding Previous Level </a:t>
            </a:r>
            <a:r>
              <a:rPr lang="en-US" i="1" dirty="0"/>
              <a:t>S</a:t>
            </a:r>
            <a:r>
              <a:rPr lang="en-US" i="1" baseline="-25000" dirty="0"/>
              <a:t>t</a:t>
            </a:r>
            <a:r>
              <a:rPr lang="en-US" i="1" dirty="0"/>
              <a:t> </a:t>
            </a:r>
            <a:r>
              <a:rPr lang="en-US" dirty="0"/>
              <a:t>and Trend </a:t>
            </a:r>
            <a:r>
              <a:rPr lang="en-US" i="1" dirty="0"/>
              <a:t>B</a:t>
            </a:r>
            <a:r>
              <a:rPr lang="en-US" i="1" baseline="-25000" dirty="0"/>
              <a:t>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50" y="2061451"/>
            <a:ext cx="12077700" cy="352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0397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2598271"/>
              </p:ext>
            </p:extLst>
          </p:nvPr>
        </p:nvGraphicFramePr>
        <p:xfrm>
          <a:off x="1078831" y="2525000"/>
          <a:ext cx="9107906" cy="252374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423611"/>
                <a:gridCol w="2586789"/>
                <a:gridCol w="2097506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Method</a:t>
                      </a:r>
                      <a:endParaRPr lang="en-US" sz="4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ME</a:t>
                      </a:r>
                      <a:endParaRPr lang="en-US" sz="4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RMSE</a:t>
                      </a:r>
                      <a:endParaRPr lang="en-US" sz="4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7MA</a:t>
                      </a:r>
                      <a:endParaRPr lang="en-US" sz="4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27</a:t>
                      </a:r>
                      <a:endParaRPr lang="en-US" sz="4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179</a:t>
                      </a:r>
                      <a:endParaRPr lang="en-US" sz="4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Holt</a:t>
                      </a:r>
                      <a:r>
                        <a:rPr lang="en-US" sz="4800" baseline="-25000">
                          <a:effectLst/>
                        </a:rPr>
                        <a:t>α = 0.95, β = 0.01</a:t>
                      </a:r>
                      <a:endParaRPr lang="en-US" sz="4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19</a:t>
                      </a:r>
                      <a:endParaRPr lang="en-US" sz="4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dirty="0">
                          <a:effectLst/>
                        </a:rPr>
                        <a:t>173</a:t>
                      </a:r>
                      <a:endParaRPr lang="en-US" sz="4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4869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632158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29.1 Northland: Special Revenue Fund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379" y="192504"/>
            <a:ext cx="4038600" cy="435133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1800" dirty="0" smtClean="0"/>
              <a:t>1996</a:t>
            </a:r>
            <a:r>
              <a:rPr lang="en-US" sz="1800" dirty="0"/>
              <a:t>	 53,421,417</a:t>
            </a:r>
          </a:p>
          <a:p>
            <a:pPr marL="0" indent="0" algn="r">
              <a:buNone/>
            </a:pPr>
            <a:r>
              <a:rPr lang="en-US" sz="1800" dirty="0"/>
              <a:t>1997	 64,600,858</a:t>
            </a:r>
          </a:p>
          <a:p>
            <a:pPr marL="0" indent="0" algn="r">
              <a:buNone/>
            </a:pPr>
            <a:r>
              <a:rPr lang="en-US" sz="1800" dirty="0"/>
              <a:t>1998	 67,053,747</a:t>
            </a:r>
          </a:p>
          <a:p>
            <a:pPr marL="0" indent="0" algn="r">
              <a:buNone/>
            </a:pPr>
            <a:r>
              <a:rPr lang="en-US" sz="1800" dirty="0"/>
              <a:t>1999	 24,316,124</a:t>
            </a:r>
          </a:p>
          <a:p>
            <a:pPr marL="0" indent="0" algn="r">
              <a:buNone/>
            </a:pPr>
            <a:r>
              <a:rPr lang="en-US" sz="1800" dirty="0"/>
              <a:t>2000	 66,110,642</a:t>
            </a:r>
          </a:p>
          <a:p>
            <a:pPr marL="0" indent="0" algn="r">
              <a:buNone/>
            </a:pPr>
            <a:r>
              <a:rPr lang="en-US" sz="1800" dirty="0"/>
              <a:t>2001	 93,389,137</a:t>
            </a:r>
          </a:p>
          <a:p>
            <a:pPr marL="0" indent="0" algn="r">
              <a:buNone/>
            </a:pPr>
            <a:r>
              <a:rPr lang="en-US" sz="1800" dirty="0"/>
              <a:t>2002	 49,686,023</a:t>
            </a:r>
          </a:p>
          <a:p>
            <a:pPr marL="0" indent="0" algn="r">
              <a:buNone/>
            </a:pPr>
            <a:r>
              <a:rPr lang="en-US" sz="1800" dirty="0"/>
              <a:t>2003	 20,706,410</a:t>
            </a:r>
          </a:p>
          <a:p>
            <a:pPr marL="0" indent="0" algn="r">
              <a:buNone/>
            </a:pPr>
            <a:r>
              <a:rPr lang="en-US" sz="1800" dirty="0"/>
              <a:t>2004	 81,238,032</a:t>
            </a:r>
          </a:p>
          <a:p>
            <a:pPr marL="0" indent="0" algn="r">
              <a:buNone/>
            </a:pPr>
            <a:r>
              <a:rPr lang="en-US" sz="1800" dirty="0"/>
              <a:t>2005	 49,055,130</a:t>
            </a:r>
          </a:p>
          <a:p>
            <a:pPr marL="0" indent="0" algn="r">
              <a:buNone/>
            </a:pPr>
            <a:r>
              <a:rPr lang="en-US" sz="1800" dirty="0" smtClean="0"/>
              <a:t>2006         </a:t>
            </a:r>
            <a:r>
              <a:rPr lang="en-US" sz="1800" dirty="0"/>
              <a:t>124,202,747</a:t>
            </a:r>
          </a:p>
          <a:p>
            <a:pPr marL="0" indent="0" algn="r">
              <a:buNone/>
            </a:pPr>
            <a:r>
              <a:rPr lang="en-US" sz="1800" dirty="0"/>
              <a:t>2007	 86,126,170</a:t>
            </a:r>
          </a:p>
          <a:p>
            <a:pPr marL="0" indent="0" algn="r">
              <a:buNone/>
            </a:pPr>
            <a:r>
              <a:rPr lang="en-US" sz="1800" dirty="0"/>
              <a:t>2008	 27,862,519</a:t>
            </a:r>
          </a:p>
          <a:p>
            <a:pPr marL="0" indent="0" algn="r">
              <a:buNone/>
            </a:pPr>
            <a:r>
              <a:rPr lang="en-US" sz="1800" dirty="0"/>
              <a:t>2009	 85,704,726</a:t>
            </a:r>
          </a:p>
          <a:p>
            <a:pPr marL="0" indent="0" algn="r">
              <a:buNone/>
            </a:pPr>
            <a:r>
              <a:rPr lang="en-US" sz="1800" dirty="0"/>
              <a:t>2010	 81,483,730</a:t>
            </a:r>
          </a:p>
          <a:p>
            <a:pPr marL="0" indent="0" algn="r">
              <a:buNone/>
            </a:pPr>
            <a:r>
              <a:rPr lang="en-US" sz="1800" dirty="0"/>
              <a:t>2011	 45,459,605</a:t>
            </a:r>
          </a:p>
          <a:p>
            <a:pPr marL="0" indent="0" algn="r">
              <a:buNone/>
            </a:pPr>
            <a:r>
              <a:rPr lang="en-US" sz="1800" dirty="0"/>
              <a:t>2012	 22,672,732</a:t>
            </a:r>
          </a:p>
          <a:p>
            <a:pPr marL="0" indent="0" algn="r">
              <a:buNone/>
            </a:pPr>
            <a:r>
              <a:rPr lang="en-US" sz="1800" dirty="0"/>
              <a:t>2013	 58,226,034</a:t>
            </a:r>
          </a:p>
        </p:txBody>
      </p:sp>
    </p:spTree>
    <p:extLst>
      <p:ext uri="{BB962C8B-B14F-4D97-AF65-F5344CB8AC3E}">
        <p14:creationId xmlns:p14="http://schemas.microsoft.com/office/powerpoint/2010/main" val="1339381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Exponential Smoothing (SES)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38200" y="2830882"/>
                <a:ext cx="1051560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48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4800" i="0">
                          <a:latin typeface="Cambria Math" panose="02040503050406030204" pitchFamily="18" charset="0"/>
                        </a:rPr>
                        <m:t>α</m:t>
                      </m:r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4800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sz="48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800" i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n-US" sz="4800" i="0"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</m:d>
                      <m:sSub>
                        <m:sSubPr>
                          <m:ctrlPr>
                            <a:rPr lang="en-US" sz="4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4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4800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830882"/>
                <a:ext cx="10515600" cy="83099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7724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268453" cy="1325563"/>
          </a:xfrm>
        </p:spPr>
        <p:txBody>
          <a:bodyPr/>
          <a:lstStyle/>
          <a:p>
            <a:r>
              <a:rPr lang="en-US" dirty="0"/>
              <a:t>Table 29.2 River County: Property Tax Revenue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6005" y="0"/>
            <a:ext cx="3541295" cy="435133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1200" dirty="0"/>
              <a:t>1992	 34,762.30</a:t>
            </a:r>
          </a:p>
          <a:p>
            <a:pPr marL="0" indent="0" algn="r">
              <a:buNone/>
            </a:pPr>
            <a:r>
              <a:rPr lang="en-US" sz="1200" dirty="0"/>
              <a:t>1993	 32,354.10</a:t>
            </a:r>
          </a:p>
          <a:p>
            <a:pPr marL="0" indent="0" algn="r">
              <a:buNone/>
            </a:pPr>
            <a:r>
              <a:rPr lang="en-US" sz="1200" dirty="0"/>
              <a:t>1994	 30,971.70</a:t>
            </a:r>
          </a:p>
          <a:p>
            <a:pPr marL="0" indent="0" algn="r">
              <a:buNone/>
            </a:pPr>
            <a:r>
              <a:rPr lang="en-US" sz="1200" dirty="0"/>
              <a:t>1995	 31,010.80</a:t>
            </a:r>
          </a:p>
          <a:p>
            <a:pPr marL="0" indent="0" algn="r">
              <a:buNone/>
            </a:pPr>
            <a:r>
              <a:rPr lang="en-US" sz="1200" dirty="0"/>
              <a:t>1996	 32,382.90</a:t>
            </a:r>
          </a:p>
          <a:p>
            <a:pPr marL="0" indent="0" algn="r">
              <a:buNone/>
            </a:pPr>
            <a:r>
              <a:rPr lang="en-US" sz="1200" dirty="0"/>
              <a:t>1997	 33,211.60</a:t>
            </a:r>
          </a:p>
          <a:p>
            <a:pPr marL="0" indent="0" algn="r">
              <a:buNone/>
            </a:pPr>
            <a:r>
              <a:rPr lang="en-US" sz="1200" dirty="0"/>
              <a:t>1998	 36,407.80</a:t>
            </a:r>
          </a:p>
          <a:p>
            <a:pPr marL="0" indent="0" algn="r">
              <a:buNone/>
            </a:pPr>
            <a:r>
              <a:rPr lang="en-US" sz="1200" dirty="0"/>
              <a:t>1999	 38,930.50</a:t>
            </a:r>
          </a:p>
          <a:p>
            <a:pPr marL="0" indent="0" algn="r">
              <a:buNone/>
            </a:pPr>
            <a:r>
              <a:rPr lang="en-US" sz="1200" dirty="0"/>
              <a:t>2000	 43,246.20</a:t>
            </a:r>
          </a:p>
          <a:p>
            <a:pPr marL="0" indent="0" algn="r">
              <a:buNone/>
            </a:pPr>
            <a:r>
              <a:rPr lang="en-US" sz="1200" dirty="0"/>
              <a:t>2001	 48,342.40</a:t>
            </a:r>
          </a:p>
          <a:p>
            <a:pPr marL="0" indent="0" algn="r">
              <a:buNone/>
            </a:pPr>
            <a:r>
              <a:rPr lang="en-US" sz="1200" dirty="0"/>
              <a:t>2002	 45,042.60</a:t>
            </a:r>
          </a:p>
          <a:p>
            <a:pPr marL="0" indent="0" algn="r">
              <a:buNone/>
            </a:pPr>
            <a:r>
              <a:rPr lang="en-US" sz="1200" dirty="0"/>
              <a:t>2003	 45,322.70</a:t>
            </a:r>
          </a:p>
          <a:p>
            <a:pPr marL="0" indent="0" algn="r">
              <a:buNone/>
            </a:pPr>
            <a:r>
              <a:rPr lang="en-US" sz="1200" dirty="0"/>
              <a:t>2004	 44,165.60</a:t>
            </a:r>
          </a:p>
          <a:p>
            <a:pPr marL="0" indent="0" algn="r">
              <a:buNone/>
            </a:pPr>
            <a:r>
              <a:rPr lang="en-US" sz="1200" dirty="0"/>
              <a:t>2005	 50,550.40</a:t>
            </a:r>
          </a:p>
          <a:p>
            <a:pPr marL="0" indent="0" algn="r">
              <a:buNone/>
            </a:pPr>
            <a:r>
              <a:rPr lang="en-US" sz="1200" dirty="0"/>
              <a:t>2006	 62,733.40</a:t>
            </a:r>
          </a:p>
          <a:p>
            <a:pPr marL="0" indent="0" algn="r">
              <a:buNone/>
            </a:pPr>
            <a:r>
              <a:rPr lang="en-US" sz="1200" dirty="0"/>
              <a:t>2007	 67,096.60</a:t>
            </a:r>
          </a:p>
          <a:p>
            <a:pPr marL="0" indent="0" algn="r">
              <a:buNone/>
            </a:pPr>
            <a:r>
              <a:rPr lang="en-US" sz="1200" dirty="0"/>
              <a:t>2008	 70,422.90</a:t>
            </a:r>
          </a:p>
          <a:p>
            <a:pPr marL="0" indent="0" algn="r">
              <a:buNone/>
            </a:pPr>
            <a:r>
              <a:rPr lang="en-US" sz="1200" dirty="0"/>
              <a:t>2009	 74,674.30</a:t>
            </a:r>
          </a:p>
          <a:p>
            <a:pPr marL="0" indent="0" algn="r">
              <a:buNone/>
            </a:pPr>
            <a:r>
              <a:rPr lang="en-US" sz="1200" dirty="0"/>
              <a:t>2010	 74,996.80</a:t>
            </a:r>
          </a:p>
          <a:p>
            <a:pPr marL="0" indent="0" algn="r">
              <a:buNone/>
            </a:pPr>
            <a:r>
              <a:rPr lang="en-US" sz="1200" dirty="0"/>
              <a:t>2011	 68,019.60</a:t>
            </a:r>
          </a:p>
          <a:p>
            <a:pPr marL="0" indent="0" algn="r">
              <a:buNone/>
            </a:pPr>
            <a:r>
              <a:rPr lang="en-US" sz="1200" dirty="0"/>
              <a:t>2012	 62,401.20</a:t>
            </a:r>
          </a:p>
          <a:p>
            <a:pPr marL="0" indent="0" algn="r">
              <a:buNone/>
            </a:pPr>
            <a:r>
              <a:rPr lang="en-US" sz="1200" dirty="0"/>
              <a:t>2013	 54,584.60</a:t>
            </a:r>
          </a:p>
          <a:p>
            <a:pPr marL="0" indent="0" algn="r">
              <a:buNone/>
            </a:pPr>
            <a:r>
              <a:rPr lang="en-US" sz="1200" dirty="0"/>
              <a:t>2014	 39,843.00</a:t>
            </a:r>
          </a:p>
        </p:txBody>
      </p:sp>
    </p:spTree>
    <p:extLst>
      <p:ext uri="{BB962C8B-B14F-4D97-AF65-F5344CB8AC3E}">
        <p14:creationId xmlns:p14="http://schemas.microsoft.com/office/powerpoint/2010/main" val="3383499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900004"/>
          </a:xfrm>
        </p:spPr>
        <p:txBody>
          <a:bodyPr/>
          <a:lstStyle/>
          <a:p>
            <a:r>
              <a:rPr lang="en-US" dirty="0"/>
              <a:t>Figure 29.1 Forfeitures </a:t>
            </a:r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19621" y="606425"/>
            <a:ext cx="5399785" cy="612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1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29.2 Excel ToolPak Data Analysis Tool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63312" y="2923714"/>
            <a:ext cx="1865376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72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Figure 29.3 Selecting Exponential Smoothing in </a:t>
            </a:r>
            <a:r>
              <a:rPr lang="en-US" dirty="0" smtClean="0"/>
              <a:t>Excel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2675" y="2605631"/>
            <a:ext cx="7486650" cy="365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106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29.4 Exponential Smoothing </a:t>
            </a:r>
            <a:r>
              <a:rPr lang="en-US" dirty="0" smtClean="0"/>
              <a:t>Dialog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67189" y="1690688"/>
            <a:ext cx="7600950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33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29.5 Exponential Smoothing Input and Output Ranges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5525" y="1980739"/>
            <a:ext cx="7600950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20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158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Figure 29.6 Exponential Smoothing Output Graph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259" y="1093286"/>
            <a:ext cx="9295397" cy="558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196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295</Words>
  <Application>Microsoft Office PowerPoint</Application>
  <PresentationFormat>Widescreen</PresentationFormat>
  <Paragraphs>104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Times New Roman</vt:lpstr>
      <vt:lpstr>Office Theme</vt:lpstr>
      <vt:lpstr>Budget Tools 2nd Ed.</vt:lpstr>
      <vt:lpstr>Learning Objectives: </vt:lpstr>
      <vt:lpstr>Simple Exponential Smoothing (SES)</vt:lpstr>
      <vt:lpstr>Figure 29.1 Forfeitures Data</vt:lpstr>
      <vt:lpstr>Figure 29.2 Excel ToolPak Data Analysis Tool</vt:lpstr>
      <vt:lpstr>Figure 29.3 Selecting Exponential Smoothing in Excel</vt:lpstr>
      <vt:lpstr>Figure 29.4 Exponential Smoothing Dialog</vt:lpstr>
      <vt:lpstr>Figure 29.5 Exponential Smoothing Input and Output Ranges</vt:lpstr>
      <vt:lpstr>Figure 29.6 Exponential Smoothing Output Graph</vt:lpstr>
      <vt:lpstr>Figure 29.7 Forfeitures Forecast Using Excel </vt:lpstr>
      <vt:lpstr>Figure 29.8 Forfeitures Forecast Using Excel, With Future Years Added Manually</vt:lpstr>
      <vt:lpstr>Figure 29.9 Forfeitures Forecast Using Excel, With Formula Shown</vt:lpstr>
      <vt:lpstr>Figure 29.10 Exponential Smoothing Dialog: Damping Factor Option</vt:lpstr>
      <vt:lpstr>Compare Results</vt:lpstr>
      <vt:lpstr>Figure 29.11 Exponential Smoothing Output Graph, With Dampening Factor at 0.7</vt:lpstr>
      <vt:lpstr>Modified Holt Exponential Smoothing</vt:lpstr>
      <vt:lpstr>Initialize</vt:lpstr>
      <vt:lpstr>Figure 29.12 Trending Data Forecast Using Excel</vt:lpstr>
      <vt:lpstr>Figure 29.13 Trending Data Forecast Using Excel: Calculation of Ᾱ1 and Ᾱ2</vt:lpstr>
      <vt:lpstr>Figure 29.14 shows Ᾱ2 minus Ᾱ1 in cell L3. </vt:lpstr>
      <vt:lpstr>Figure 29.15 Trending Data Forecast Using Excel: Calculating L </vt:lpstr>
      <vt:lpstr>Figure 29.16 Trending Data Forecast Using Excel: Calculating B0 </vt:lpstr>
      <vt:lpstr>Figure 29.17 Trending Data Forecast Using Excel: Calculating the Initial Trend  </vt:lpstr>
      <vt:lpstr>Figure 29.18 Trending Data Forecast Using Excel: Calculating S0 </vt:lpstr>
      <vt:lpstr>Figure 29.19 Trending Data Forecast Using Excel: Calculating S_t </vt:lpstr>
      <vt:lpstr>Figure 29.20 Trending Data Forecast Using Excel: Calculating B_t </vt:lpstr>
      <vt:lpstr>Figure 29.21 Trending Data Forecast Using Excel: Adding Previous Level St and Trend Bt </vt:lpstr>
      <vt:lpstr>Compare</vt:lpstr>
      <vt:lpstr>Table 29.1 Northland: Special Revenue Fund </vt:lpstr>
      <vt:lpstr>Table 29.2 River County: Property Tax Revenue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18</cp:revision>
  <dcterms:created xsi:type="dcterms:W3CDTF">2014-08-08T22:51:06Z</dcterms:created>
  <dcterms:modified xsi:type="dcterms:W3CDTF">2014-08-10T19:01:45Z</dcterms:modified>
</cp:coreProperties>
</file>